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1000381" y="4803392"/>
            <a:ext cx="7437131" cy="2062103"/>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Fri fra Riget – Hvordan sikres en tryg transition mellem hospitalet og almen praksis efter primær behandling af brystkræft? </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Overlæge</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Ulla Brix Tange</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Rigshospitalet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Afdelingen for kræftbehandling, brystkræftteamet</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623751" y="764704"/>
            <a:ext cx="7896498" cy="6239593"/>
          </a:xfrm>
          <a:prstGeom prst="rect">
            <a:avLst/>
          </a:prstGeom>
          <a:noFill/>
        </p:spPr>
        <p:txBody>
          <a:bodyPr wrap="square" rtlCol="0">
            <a:spAutoFit/>
          </a:bodyPr>
          <a:lstStyle/>
          <a:p>
            <a:pPr marL="285750" indent="-285750">
              <a:lnSpc>
                <a:spcPct val="107000"/>
              </a:lnSpc>
              <a:spcAft>
                <a:spcPts val="800"/>
              </a:spcAft>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Projektet har som formål at udvikle en ny praksis for opfølgning sammen med patienterne ved at gentænke faste fremmøder på hospitalet med henblik på at skabe frihed og tryghed for patienterne under transition fra hospital til almen praksis. </a:t>
            </a:r>
          </a:p>
          <a:p>
            <a:pPr marL="285750" indent="-285750">
              <a:lnSpc>
                <a:spcPct val="107000"/>
              </a:lnSpc>
              <a:spcAft>
                <a:spcPts val="800"/>
              </a:spcAft>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Projektet udvikler følgende løsninger: </a:t>
            </a:r>
          </a:p>
          <a:p>
            <a:pPr marL="742950" lvl="1" indent="-285750">
              <a:lnSpc>
                <a:spcPct val="107000"/>
              </a:lnSpc>
              <a:spcAft>
                <a:spcPts val="800"/>
              </a:spcAft>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Patientmateriale udviklet af patienter og klinikere til opfølgningsforløb – er færdigudviklet.</a:t>
            </a:r>
            <a:endParaRPr lang="da-DK" sz="1600" dirty="0">
              <a:latin typeface="Mari Book" panose="020B0000000000000000"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Vejviser: Når en patient kontakter Klinik for Brystkræft (4262) på Rigshospitalet på telefon eller via </a:t>
            </a:r>
            <a:r>
              <a:rPr lang="da-DK" sz="1600" dirty="0" err="1">
                <a:effectLst/>
                <a:latin typeface="Mari Book" panose="020B0000000000000000" pitchFamily="34" charset="0"/>
                <a:ea typeface="Calibri" panose="020F0502020204030204" pitchFamily="34" charset="0"/>
                <a:cs typeface="Times New Roman" panose="02020603050405020304" pitchFamily="18" charset="0"/>
              </a:rPr>
              <a:t>MinSP</a:t>
            </a:r>
            <a:r>
              <a:rPr lang="da-DK" sz="1600" dirty="0">
                <a:effectLst/>
                <a:latin typeface="Mari Book" panose="020B0000000000000000" pitchFamily="34" charset="0"/>
                <a:ea typeface="Calibri" panose="020F0502020204030204" pitchFamily="34" charset="0"/>
                <a:cs typeface="Times New Roman" panose="02020603050405020304" pitchFamily="18" charset="0"/>
              </a:rPr>
              <a:t>, vil hun møde en vejviser, som vil hjælpe med at henvendelsen havner hos rette modtager</a:t>
            </a:r>
          </a:p>
          <a:p>
            <a:pPr marL="742950" lvl="1" indent="-285750">
              <a:lnSpc>
                <a:spcPct val="107000"/>
              </a:lnSpc>
              <a:spcAft>
                <a:spcPts val="800"/>
              </a:spcAft>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FAQ: Rigshospitalet/ Klinik for Brystkræft (4262), vil synliggøre en FAQ (Ofte Stillede Spørgsmål) i de situationer, hvor patienterne typisk vil rette henvendelse: i sundhedsplatformens beskedfunktion og ved siden af kontaktinformationen på hjemmesiden.</a:t>
            </a:r>
          </a:p>
          <a:p>
            <a:pPr marL="742950" lvl="1" indent="-285750">
              <a:lnSpc>
                <a:spcPct val="107000"/>
              </a:lnSpc>
              <a:spcAft>
                <a:spcPts val="800"/>
              </a:spcAft>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Rigshospitalet etablerer en ‘</a:t>
            </a:r>
            <a:r>
              <a:rPr lang="da-DK" sz="1600" dirty="0" err="1">
                <a:effectLst/>
                <a:latin typeface="Mari Book" panose="020B0000000000000000" pitchFamily="34" charset="0"/>
                <a:ea typeface="Calibri" panose="020F0502020204030204" pitchFamily="34" charset="0"/>
                <a:cs typeface="Times New Roman" panose="02020603050405020304" pitchFamily="18" charset="0"/>
              </a:rPr>
              <a:t>specialisthotline</a:t>
            </a:r>
            <a:r>
              <a:rPr lang="da-DK" sz="1600" dirty="0">
                <a:effectLst/>
                <a:latin typeface="Mari Book" panose="020B0000000000000000" pitchFamily="34" charset="0"/>
                <a:ea typeface="Calibri" panose="020F0502020204030204" pitchFamily="34" charset="0"/>
                <a:cs typeface="Times New Roman" panose="02020603050405020304" pitchFamily="18" charset="0"/>
              </a:rPr>
              <a:t>’ til almen praktiserende læger til deres patienter med brystkræft. </a:t>
            </a:r>
            <a:endParaRPr lang="da-DK" sz="1600" dirty="0">
              <a:latin typeface="Mari Book" panose="020B0000000000000000"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Projektet sikrer patienternes tryghed, kontinuitet og selvbestemmelse i opfølgningsforløbet. </a:t>
            </a:r>
          </a:p>
          <a:p>
            <a:pPr marL="285750" indent="-285750">
              <a:lnSpc>
                <a:spcPct val="107000"/>
              </a:lnSpc>
              <a:spcAft>
                <a:spcPts val="800"/>
              </a:spcAft>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Projektets læringselementer spiller en central rolle i at styrke sundhedspersonalets kompetencer. </a:t>
            </a: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D6706BC8-7FF5-450A-B718-5ACF8887B38C}"/>
</file>

<file path=customXml/itemProps2.xml><?xml version="1.0" encoding="utf-8"?>
<ds:datastoreItem xmlns:ds="http://schemas.openxmlformats.org/officeDocument/2006/customXml" ds:itemID="{B47CD01F-A973-4437-99EB-69B6D5AFC685}"/>
</file>

<file path=customXml/itemProps3.xml><?xml version="1.0" encoding="utf-8"?>
<ds:datastoreItem xmlns:ds="http://schemas.openxmlformats.org/officeDocument/2006/customXml" ds:itemID="{093D8A55-BA53-420D-8DE6-F7680C9E56AA}"/>
</file>

<file path=customXml/itemProps4.xml><?xml version="1.0" encoding="utf-8"?>
<ds:datastoreItem xmlns:ds="http://schemas.openxmlformats.org/officeDocument/2006/customXml" ds:itemID="{20269DD4-3498-4ABA-9CDD-C27FFFD5B162}"/>
</file>

<file path=docProps/app.xml><?xml version="1.0" encoding="utf-8"?>
<Properties xmlns="http://schemas.openxmlformats.org/officeDocument/2006/extended-properties" xmlns:vt="http://schemas.openxmlformats.org/officeDocument/2006/docPropsVTypes">
  <TotalTime>25816</TotalTime>
  <Words>217</Words>
  <Application>Microsoft Office PowerPoint</Application>
  <PresentationFormat>Skærmshow (4:3)</PresentationFormat>
  <Paragraphs>19</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1422</cp:revision>
  <cp:lastPrinted>2020-05-15T05:05:18Z</cp:lastPrinted>
  <dcterms:created xsi:type="dcterms:W3CDTF">2018-01-18T10:02:11Z</dcterms:created>
  <dcterms:modified xsi:type="dcterms:W3CDTF">2024-03-25T12:50:33Z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